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Gong Gothic Bold"/>
      <p:bold r:id="rId16"/>
    </p:embeddedFont>
    <p:embeddedFont>
      <p:font typeface="Pretendard Bold"/>
      <p:bold r:id="rId17"/>
    </p:embeddedFont>
    <p:embeddedFont>
      <p:font typeface="Gong Gothic Medium"/>
      <p:bold r:id="rId18"/>
    </p:embeddedFont>
    <p:embeddedFont>
      <p:font typeface="Gmarket Sans Medium"/>
      <p:regular r:id="rId19"/>
    </p:embeddedFont>
    <p:embeddedFont>
      <p:font typeface="Gmarket Sans Bold"/>
      <p:bold r:id="rId20"/>
    </p:embeddedFont>
    <p:embeddedFont>
      <p:font typeface="Gmarket Sans Light"/>
      <p:regular r:id="rId21"/>
    </p:embeddedFont>
    <p:embeddedFont>
      <p:font typeface="Pretendard Medium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19" Target="fonts/font4.fntdata" Type="http://schemas.openxmlformats.org/officeDocument/2006/relationships/font"/><Relationship Id="rId2" Target="presProps.xml" Type="http://schemas.openxmlformats.org/officeDocument/2006/relationships/presProps"/><Relationship Id="rId20" Target="fonts/font5.fntdata" Type="http://schemas.openxmlformats.org/officeDocument/2006/relationships/font"/><Relationship Id="rId21" Target="fonts/font6.fntdata" Type="http://schemas.openxmlformats.org/officeDocument/2006/relationships/font"/><Relationship Id="rId22" Target="fonts/font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72.png" Type="http://schemas.openxmlformats.org/officeDocument/2006/relationships/image"/><Relationship Id="rId8" Target="../media/image7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14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25.png" Type="http://schemas.openxmlformats.org/officeDocument/2006/relationships/image"/><Relationship Id="rId14" Target="../media/image35.png" Type="http://schemas.openxmlformats.org/officeDocument/2006/relationships/image"/><Relationship Id="rId15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25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46.png" Type="http://schemas.openxmlformats.org/officeDocument/2006/relationships/image"/><Relationship Id="rId12" Target="../media/image47.png" Type="http://schemas.openxmlformats.org/officeDocument/2006/relationships/image"/><Relationship Id="rId13" Target="../media/image48.png" Type="http://schemas.openxmlformats.org/officeDocument/2006/relationships/image"/><Relationship Id="rId14" Target="../media/image49.png" Type="http://schemas.openxmlformats.org/officeDocument/2006/relationships/image"/><Relationship Id="rId15" Target="../media/image10.png" Type="http://schemas.openxmlformats.org/officeDocument/2006/relationships/image"/><Relationship Id="rId16" Target="../media/image23.png" Type="http://schemas.openxmlformats.org/officeDocument/2006/relationships/image"/><Relationship Id="rId17" Target="../media/image5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6.png" Type="http://schemas.openxmlformats.org/officeDocument/2006/relationships/image"/><Relationship Id="rId5" Target="../media/image23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5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png" Type="http://schemas.openxmlformats.org/officeDocument/2006/relationships/image"/><Relationship Id="rId12" Target="../media/image25.png" Type="http://schemas.openxmlformats.org/officeDocument/2006/relationships/image"/><Relationship Id="rId13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Relationship Id="rId7" Target="../media/image64.png" Type="http://schemas.openxmlformats.org/officeDocument/2006/relationships/image"/><Relationship Id="rId8" Target="../media/image65.png" Type="http://schemas.openxmlformats.org/officeDocument/2006/relationships/image"/><Relationship Id="rId9" Target="../media/image6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DF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762000"/>
            <a:ext cx="16764000" cy="876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78600" y="431800"/>
            <a:ext cx="5143500" cy="72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833100" y="8978900"/>
            <a:ext cx="4165600" cy="4165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51700" y="7213600"/>
            <a:ext cx="3479800" cy="553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18500" y="7289800"/>
            <a:ext cx="1358900" cy="135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064000" y="8394700"/>
            <a:ext cx="4406900" cy="3632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438900" y="8686800"/>
            <a:ext cx="1117600" cy="660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900000">
            <a:off x="11163300" y="7975600"/>
            <a:ext cx="1511300" cy="736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48900" y="6896100"/>
            <a:ext cx="1079500" cy="990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28300" y="7073900"/>
            <a:ext cx="4445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686300" y="8039100"/>
            <a:ext cx="1092200" cy="1054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978400" y="8356600"/>
            <a:ext cx="508000" cy="444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105400" y="6934200"/>
            <a:ext cx="1485900" cy="1028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200400" y="8343900"/>
            <a:ext cx="787400" cy="7874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397000" y="2857500"/>
            <a:ext cx="15506700" cy="191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0800" b="false" i="false" u="none" strike="noStrike" spc="-100">
                <a:solidFill>
                  <a:srgbClr val="FF5E2C"/>
                </a:solidFill>
                <a:ea typeface="Gong Gothic Bold"/>
              </a:rPr>
              <a:t>노후준비</a:t>
            </a:r>
            <a:r>
              <a:rPr lang="en-US" sz="10800" b="false" i="false" u="none" strike="noStrike" spc="-100">
                <a:solidFill>
                  <a:srgbClr val="FF5E2C"/>
                </a:solidFill>
                <a:latin typeface="Gong Gothic Bold"/>
              </a:rPr>
              <a:t> </a:t>
            </a:r>
            <a:r>
              <a:rPr lang="ko-KR" sz="10800" b="false" i="false" u="none" strike="noStrike" spc="-100">
                <a:solidFill>
                  <a:srgbClr val="FF5E2C"/>
                </a:solidFill>
                <a:ea typeface="Gong Gothic Bold"/>
              </a:rPr>
              <a:t>유튜브</a:t>
            </a:r>
            <a:r>
              <a:rPr lang="en-US" sz="10800" b="false" i="false" u="none" strike="noStrike" spc="-100">
                <a:solidFill>
                  <a:srgbClr val="FF5E2C"/>
                </a:solidFill>
                <a:latin typeface="Gong Gothic Bold"/>
              </a:rPr>
              <a:t> </a:t>
            </a:r>
            <a:r>
              <a:rPr lang="ko-KR" sz="10800" b="false" i="false" u="none" strike="noStrike" spc="-100">
                <a:solidFill>
                  <a:srgbClr val="FF5E2C"/>
                </a:solidFill>
                <a:ea typeface="Gong Gothic Bold"/>
              </a:rPr>
              <a:t>채널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8900" y="4241800"/>
            <a:ext cx="15570200" cy="265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5000" b="false" i="false" u="none" strike="noStrike" spc="-200">
                <a:solidFill>
                  <a:srgbClr val="000000"/>
                </a:solidFill>
                <a:ea typeface="Gong Gothic Bold"/>
              </a:rPr>
              <a:t>성장</a:t>
            </a:r>
            <a:r>
              <a:rPr lang="en-US" sz="15000" b="false" i="false" u="none" strike="noStrike" spc="-200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15000" b="false" i="false" u="none" strike="noStrike" spc="-200">
                <a:solidFill>
                  <a:srgbClr val="000000"/>
                </a:solidFill>
                <a:ea typeface="Gong Gothic Bold"/>
              </a:rPr>
              <a:t>방안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61000" y="1854200"/>
            <a:ext cx="7366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8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DF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762000"/>
            <a:ext cx="16764000" cy="876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78600" y="431800"/>
            <a:ext cx="5143500" cy="72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67400" y="6629400"/>
            <a:ext cx="6540500" cy="10414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988300" y="7315200"/>
            <a:ext cx="2311400" cy="137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92000" y="3378200"/>
            <a:ext cx="1155700" cy="1066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09500" y="3670300"/>
            <a:ext cx="533400" cy="482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72200" y="6591300"/>
            <a:ext cx="927100" cy="825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63600" y="3708400"/>
            <a:ext cx="16560800" cy="265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5000" b="false" i="false" u="none" strike="noStrike" spc="-200">
                <a:solidFill>
                  <a:srgbClr val="000000"/>
                </a:solidFill>
                <a:latin typeface="Gong Gothic Bold"/>
              </a:rPr>
              <a:t>Thank you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83000" y="1689100"/>
            <a:ext cx="10922000" cy="105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900" b="false" i="false" u="none" strike="noStrike">
                <a:solidFill>
                  <a:srgbClr val="FF5E2C"/>
                </a:solidFill>
                <a:latin typeface="Pretendard Bold"/>
              </a:rPr>
              <a:t>8</a:t>
            </a:r>
            <a:r>
              <a:rPr lang="ko-KR" sz="5900" b="false" i="false" u="none" strike="noStrike">
                <a:solidFill>
                  <a:srgbClr val="FF5E2C"/>
                </a:solidFill>
                <a:ea typeface="Pretendard Bold"/>
              </a:rPr>
              <a:t>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08000" y="7200900"/>
            <a:ext cx="6362700" cy="207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박소연</a:t>
            </a:r>
          </a:p>
          <a:p>
            <a:pPr algn="ctr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양민석</a:t>
            </a:r>
          </a:p>
          <a:p>
            <a:pPr algn="ctr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임성민</a:t>
            </a:r>
          </a:p>
          <a:p>
            <a:pPr algn="ctr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유나린</a:t>
            </a:r>
          </a:p>
          <a:p>
            <a:pPr algn="ctr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Medium"/>
              </a:rPr>
              <a:t>조윤서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DF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762000"/>
            <a:ext cx="16764000" cy="876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78600" y="431800"/>
            <a:ext cx="5143500" cy="72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87500" y="3416300"/>
            <a:ext cx="15100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24300000">
            <a:off x="-2044700" y="9474200"/>
            <a:ext cx="5410200" cy="363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21600000">
            <a:off x="939800" y="8813800"/>
            <a:ext cx="1612900" cy="1612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900000">
            <a:off x="16662400" y="2171700"/>
            <a:ext cx="1231900" cy="60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800000">
            <a:off x="13957300" y="-254000"/>
            <a:ext cx="3327400" cy="279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800000">
            <a:off x="14528800" y="114300"/>
            <a:ext cx="1409700" cy="1409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040000">
            <a:off x="14020800" y="1663700"/>
            <a:ext cx="1574800" cy="838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7560000">
            <a:off x="15925800" y="927100"/>
            <a:ext cx="1574800" cy="838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900000">
            <a:off x="406400" y="1778000"/>
            <a:ext cx="1943100" cy="1028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900000">
            <a:off x="508000" y="1955800"/>
            <a:ext cx="1879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 spc="-100">
                <a:solidFill>
                  <a:srgbClr val="000000"/>
                </a:solidFill>
                <a:latin typeface="Gong Gothic Medium"/>
              </a:rPr>
              <a:t>01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384800" y="7137400"/>
            <a:ext cx="7531100" cy="1447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727700" y="7543800"/>
            <a:ext cx="609600" cy="609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372100" y="5511800"/>
            <a:ext cx="7531100" cy="1447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715000" y="5930900"/>
            <a:ext cx="609600" cy="609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372100" y="3886200"/>
            <a:ext cx="7531100" cy="1447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715000" y="4305300"/>
            <a:ext cx="609600" cy="6096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651500" y="7620000"/>
            <a:ext cx="762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Bold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02400" y="7581900"/>
            <a:ext cx="6057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기대효과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38800" y="6019800"/>
            <a:ext cx="762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02400" y="5981700"/>
            <a:ext cx="6210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콘텐츠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보완점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13400" y="4394200"/>
            <a:ext cx="762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502400" y="4343400"/>
            <a:ext cx="6057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'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중앙노후준비지원센터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'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의</a:t>
            </a:r>
            <a:r>
              <a:rPr lang="en-US" sz="3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Gmarket Sans Medium"/>
              </a:rPr>
              <a:t>문제점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216400" y="1295400"/>
            <a:ext cx="98425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2000" b="false" i="false" u="none" strike="noStrike" spc="-200">
                <a:solidFill>
                  <a:srgbClr val="000000"/>
                </a:solidFill>
                <a:ea typeface="Gong Gothic Bold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DF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762000"/>
            <a:ext cx="16764000" cy="876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78600" y="431800"/>
            <a:ext cx="5143500" cy="72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87500" y="3035300"/>
            <a:ext cx="151130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4000" y="3733800"/>
            <a:ext cx="4953000" cy="318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67500" y="3746500"/>
            <a:ext cx="4953000" cy="3187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798300" y="3746500"/>
            <a:ext cx="4953000" cy="3187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03600" y="4851400"/>
            <a:ext cx="1193800" cy="95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47100" y="4864100"/>
            <a:ext cx="1193800" cy="95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677900" y="4876800"/>
            <a:ext cx="1193800" cy="95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807200" y="3924300"/>
            <a:ext cx="4686300" cy="2857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976100" y="3924300"/>
            <a:ext cx="4584700" cy="2819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014200" y="3924300"/>
            <a:ext cx="609600" cy="609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76400" y="3924300"/>
            <a:ext cx="4610100" cy="2857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883400" y="3911600"/>
            <a:ext cx="609600" cy="609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39900" y="3911600"/>
            <a:ext cx="609600" cy="609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900000">
            <a:off x="406400" y="1778000"/>
            <a:ext cx="1943100" cy="1028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1709400" y="7734300"/>
            <a:ext cx="50546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3.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낮은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인지도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38000" y="3987800"/>
            <a:ext cx="762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92900" y="7734300"/>
            <a:ext cx="50546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2.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지루한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네이밍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07200" y="3975100"/>
            <a:ext cx="762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73200" y="7734300"/>
            <a:ext cx="50546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1.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강의식</a:t>
            </a:r>
            <a:r>
              <a:rPr lang="en-US" sz="37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700" b="false" i="false" u="none" strike="noStrike">
                <a:solidFill>
                  <a:srgbClr val="000000"/>
                </a:solidFill>
                <a:ea typeface="Gmarket Sans Bold"/>
              </a:rPr>
              <a:t>영상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51000" y="3987800"/>
            <a:ext cx="762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685800" y="1473200"/>
            <a:ext cx="195072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 spc="-100">
                <a:solidFill>
                  <a:srgbClr val="000000"/>
                </a:solidFill>
                <a:ea typeface="Gong Gothic Bold"/>
              </a:rPr>
              <a:t>현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ng Gothic Bold"/>
              </a:rPr>
              <a:t>채널의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ng Gothic Bold"/>
              </a:rPr>
              <a:t>문제점</a:t>
            </a:r>
          </a:p>
        </p:txBody>
      </p:sp>
      <p:sp>
        <p:nvSpPr>
          <p:cNvPr name="TextBox 25" id="25"/>
          <p:cNvSpPr txBox="true"/>
          <p:nvPr/>
        </p:nvSpPr>
        <p:spPr>
          <a:xfrm rot="900000">
            <a:off x="508000" y="1955800"/>
            <a:ext cx="1879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 spc="-100">
                <a:solidFill>
                  <a:srgbClr val="000000"/>
                </a:solidFill>
                <a:latin typeface="Gong Gothic Medium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DF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762000"/>
            <a:ext cx="16764000" cy="876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78600" y="431800"/>
            <a:ext cx="5143500" cy="72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87500" y="3416300"/>
            <a:ext cx="151130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0" y="4114800"/>
            <a:ext cx="3670300" cy="476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20200" y="4102100"/>
            <a:ext cx="3670300" cy="476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372100" y="4102100"/>
            <a:ext cx="3670300" cy="476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11300" y="4114800"/>
            <a:ext cx="3670300" cy="476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82600" y="4203700"/>
            <a:ext cx="609600" cy="609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34500" y="4191000"/>
            <a:ext cx="609600" cy="60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73700" y="4191000"/>
            <a:ext cx="609600" cy="60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5600" y="4191000"/>
            <a:ext cx="609600" cy="609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57900" y="8521700"/>
            <a:ext cx="6172200" cy="5232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0" y="8178800"/>
            <a:ext cx="1803400" cy="1803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6740000">
            <a:off x="10693400" y="8686800"/>
            <a:ext cx="1574800" cy="838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4140000">
            <a:off x="5969000" y="8839200"/>
            <a:ext cx="1574800" cy="838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900000">
            <a:off x="406400" y="1778000"/>
            <a:ext cx="1943100" cy="1028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131800" y="5727700"/>
            <a:ext cx="3797300" cy="158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000000"/>
                </a:solidFill>
                <a:ea typeface="Gmarket Sans Bold"/>
              </a:rPr>
              <a:t>차별화된</a:t>
            </a:r>
            <a:r>
              <a:rPr lang="en-US" sz="48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000000"/>
                </a:solidFill>
                <a:ea typeface="Gmarket Sans Bold"/>
              </a:rPr>
              <a:t>콘텐츠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06400" y="4279900"/>
            <a:ext cx="762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Bold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56700" y="6096000"/>
            <a:ext cx="37973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000000"/>
                </a:solidFill>
                <a:ea typeface="Gmarket Sans Bold"/>
              </a:rPr>
              <a:t>연령별</a:t>
            </a:r>
            <a:r>
              <a:rPr lang="en-US" sz="4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800" b="false" i="false" u="none" strike="noStrike">
                <a:solidFill>
                  <a:srgbClr val="000000"/>
                </a:solidFill>
                <a:ea typeface="Gmarket Sans Bold"/>
              </a:rPr>
              <a:t>홍보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45600" y="4267200"/>
            <a:ext cx="762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Bold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283200" y="5740400"/>
            <a:ext cx="3797300" cy="158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000000"/>
                </a:solidFill>
                <a:ea typeface="Gmarket Sans Bold"/>
              </a:rPr>
              <a:t>콘텐츠</a:t>
            </a:r>
          </a:p>
          <a:p>
            <a:pPr algn="ctr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000000"/>
                </a:solidFill>
                <a:ea typeface="Gmarket Sans Bold"/>
              </a:rPr>
              <a:t>제작</a:t>
            </a:r>
            <a:r>
              <a:rPr lang="en-US" sz="4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800" b="false" i="false" u="none" strike="noStrike">
                <a:solidFill>
                  <a:srgbClr val="000000"/>
                </a:solidFill>
                <a:ea typeface="Gmarket Sans Bold"/>
              </a:rPr>
              <a:t>방식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97500" y="4254500"/>
            <a:ext cx="762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7800" y="5727700"/>
            <a:ext cx="3797300" cy="158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000000"/>
                </a:solidFill>
                <a:ea typeface="Gmarket Sans Bold"/>
              </a:rPr>
              <a:t>채널명</a:t>
            </a:r>
            <a:r>
              <a:rPr lang="en-US" sz="48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000000"/>
                </a:solidFill>
                <a:ea typeface="Gmarket Sans Bold"/>
              </a:rPr>
              <a:t>변경</a:t>
            </a:r>
            <a:r>
              <a:rPr lang="en-US" sz="48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  <a:r>
              <a:rPr lang="ko-KR" sz="4800" b="false" i="false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4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800" b="false" i="false" u="none" strike="noStrike">
                <a:solidFill>
                  <a:srgbClr val="000000"/>
                </a:solidFill>
                <a:ea typeface="Gmarket Sans Bold"/>
              </a:rPr>
              <a:t>홍보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36700" y="4267200"/>
            <a:ext cx="762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900000">
            <a:off x="508000" y="1955800"/>
            <a:ext cx="1879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 spc="-100">
                <a:solidFill>
                  <a:srgbClr val="000000"/>
                </a:solidFill>
                <a:latin typeface="Gong Gothic Medium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216400" y="1295400"/>
            <a:ext cx="98425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2000" b="false" i="false" u="none" strike="noStrike" spc="-200">
                <a:solidFill>
                  <a:srgbClr val="000000"/>
                </a:solidFill>
                <a:ea typeface="Gong Gothic Bold"/>
              </a:rPr>
              <a:t>개선</a:t>
            </a:r>
            <a:r>
              <a:rPr lang="en-US" sz="12000" b="false" i="false" u="none" strike="noStrike" spc="-200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12000" b="false" i="false" u="none" strike="noStrike" spc="-200">
                <a:solidFill>
                  <a:srgbClr val="000000"/>
                </a:solidFill>
                <a:ea typeface="Gong Gothic Bold"/>
              </a:rPr>
              <a:t>방안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DF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762000"/>
            <a:ext cx="16764000" cy="876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78600" y="431800"/>
            <a:ext cx="5143500" cy="72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13700" y="5930900"/>
            <a:ext cx="8763000" cy="2908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013700" y="1435100"/>
            <a:ext cx="8763000" cy="4216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610600" y="2425700"/>
            <a:ext cx="7810500" cy="207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300" b="true" i="false" u="none" strike="noStrike">
                <a:solidFill>
                  <a:srgbClr val="000000"/>
                </a:solidFill>
                <a:latin typeface="Gmarket Sans Light"/>
              </a:rPr>
              <a:t> " </a:t>
            </a:r>
            <a:r>
              <a:rPr lang="ko-KR" sz="2300" b="true" i="false" u="none" strike="noStrike">
                <a:solidFill>
                  <a:srgbClr val="000000"/>
                </a:solidFill>
                <a:ea typeface="Gmarket Sans Light"/>
              </a:rPr>
              <a:t>중앙노후준비지원센터</a:t>
            </a:r>
            <a:r>
              <a:rPr lang="en-US" sz="2300" b="true" i="false" u="none" strike="noStrike">
                <a:solidFill>
                  <a:srgbClr val="000000"/>
                </a:solidFill>
                <a:latin typeface="Gmarket Sans Light"/>
              </a:rPr>
              <a:t> " </a:t>
            </a:r>
          </a:p>
          <a:p>
            <a:pPr algn="l" lvl="0">
              <a:lnSpc>
                <a:spcPct val="124499"/>
              </a:lnSpc>
            </a:pPr>
            <a:r>
              <a:rPr lang="en-US" sz="2300" b="true" i="false" u="none" strike="noStrike">
                <a:solidFill>
                  <a:srgbClr val="000000"/>
                </a:solidFill>
                <a:latin typeface="Gmarket Sans Light"/>
              </a:rPr>
              <a:t>    </a:t>
            </a:r>
            <a:r>
              <a:rPr lang="en-US" sz="4200" b="true" i="false" u="none" strike="noStrike">
                <a:solidFill>
                  <a:srgbClr val="000000"/>
                </a:solidFill>
                <a:latin typeface="Gong Gothic Medium"/>
              </a:rPr>
              <a:t>" </a:t>
            </a:r>
            <a:r>
              <a:rPr lang="ko-KR" sz="4200" b="true" i="false" u="none" strike="noStrike">
                <a:solidFill>
                  <a:srgbClr val="000000"/>
                </a:solidFill>
                <a:ea typeface="Gong Gothic Medium"/>
              </a:rPr>
              <a:t>내돈내살</a:t>
            </a:r>
            <a:r>
              <a:rPr lang="en-US" sz="4200" b="true" i="false" u="none" strike="noStrike">
                <a:solidFill>
                  <a:srgbClr val="000000"/>
                </a:solidFill>
                <a:latin typeface="Gong Gothic Medium"/>
              </a:rPr>
              <a:t> "</a:t>
            </a:r>
            <a:r>
              <a:rPr lang="en-US" sz="2900" b="true" i="false" u="none" strike="noStrike">
                <a:solidFill>
                  <a:srgbClr val="000000"/>
                </a:solidFill>
                <a:latin typeface="Gmarket Sans Light"/>
              </a:rPr>
              <a:t> - </a:t>
            </a:r>
            <a:r>
              <a:rPr lang="ko-KR" sz="2900" b="true" i="false" u="none" strike="noStrike">
                <a:solidFill>
                  <a:srgbClr val="000000"/>
                </a:solidFill>
                <a:ea typeface="Gmarket Sans Light"/>
              </a:rPr>
              <a:t>내</a:t>
            </a:r>
            <a:r>
              <a:rPr lang="en-US" sz="2900" b="tru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Gmarket Sans Light"/>
              </a:rPr>
              <a:t>돈으로</a:t>
            </a:r>
            <a:r>
              <a:rPr lang="en-US" sz="2900" b="tru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Gmarket Sans Light"/>
              </a:rPr>
              <a:t>내가</a:t>
            </a:r>
            <a:r>
              <a:rPr lang="en-US" sz="2900" b="tru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900" b="true" i="false" u="none" strike="noStrike">
                <a:solidFill>
                  <a:srgbClr val="000000"/>
                </a:solidFill>
                <a:ea typeface="Gmarket Sans Light"/>
              </a:rPr>
              <a:t>살찌우기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556000" y="5130800"/>
            <a:ext cx="74168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85200" y="5473700"/>
            <a:ext cx="2032000" cy="1981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112000" y="6794500"/>
            <a:ext cx="2400300" cy="2400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531100" y="6705600"/>
            <a:ext cx="1765300" cy="1765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900000">
            <a:off x="6032500" y="6121400"/>
            <a:ext cx="1511300" cy="736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8100000">
            <a:off x="16738600" y="3606800"/>
            <a:ext cx="736600" cy="1384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439900" y="1333500"/>
            <a:ext cx="2540000" cy="2540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1800000">
            <a:off x="14617700" y="1638300"/>
            <a:ext cx="1612900" cy="1612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0" y="1130300"/>
            <a:ext cx="1079500" cy="990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614400" y="1320800"/>
            <a:ext cx="444500" cy="508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900000">
            <a:off x="406400" y="1778000"/>
            <a:ext cx="1943100" cy="1028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893300" y="3022600"/>
            <a:ext cx="685800" cy="685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900000">
            <a:off x="508000" y="1955800"/>
            <a:ext cx="1879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 spc="-100">
                <a:solidFill>
                  <a:srgbClr val="000000"/>
                </a:solidFill>
                <a:latin typeface="Gong Gothic Medium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85200" y="1714500"/>
            <a:ext cx="69342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1.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채널명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변경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홍보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09300" y="7239000"/>
            <a:ext cx="57912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300" b="true" i="false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2300" b="true" i="false" u="none" strike="noStrike">
                <a:solidFill>
                  <a:srgbClr val="000000"/>
                </a:solidFill>
                <a:ea typeface="Gmarket Sans Light"/>
              </a:rPr>
              <a:t>쇼츠</a:t>
            </a:r>
            <a:r>
              <a:rPr lang="en-US" sz="2300" b="tru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Gmarket Sans Light"/>
              </a:rPr>
              <a:t>영상</a:t>
            </a:r>
          </a:p>
          <a:p>
            <a:pPr algn="l" lvl="0">
              <a:lnSpc>
                <a:spcPct val="124499"/>
              </a:lnSpc>
            </a:pPr>
            <a:r>
              <a:rPr lang="en-US" sz="2300" b="true" i="false" u="none" strike="noStrike">
                <a:solidFill>
                  <a:srgbClr val="000000"/>
                </a:solidFill>
                <a:latin typeface="Gmarket Sans Light"/>
              </a:rPr>
              <a:t>- </a:t>
            </a:r>
            <a:r>
              <a:rPr lang="ko-KR" sz="2300" b="true" i="false" u="none" strike="noStrike">
                <a:solidFill>
                  <a:srgbClr val="000000"/>
                </a:solidFill>
                <a:ea typeface="Gmarket Sans Light"/>
              </a:rPr>
              <a:t>대학생</a:t>
            </a:r>
            <a:r>
              <a:rPr lang="en-US" sz="2300" b="tru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Gmarket Sans Light"/>
              </a:rPr>
              <a:t>노후준비</a:t>
            </a:r>
            <a:r>
              <a:rPr lang="en-US" sz="2300" b="tru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Gmarket Sans Light"/>
              </a:rPr>
              <a:t>영상</a:t>
            </a:r>
            <a:r>
              <a:rPr lang="en-US" sz="2300" b="tru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Gmarket Sans Light"/>
              </a:rPr>
              <a:t>공모전</a:t>
            </a:r>
            <a:r>
              <a:rPr lang="en-US" sz="2300" b="true" i="false" u="none" strike="noStrike">
                <a:solidFill>
                  <a:srgbClr val="000000"/>
                </a:solidFill>
                <a:latin typeface="Gmarket Sans Light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en-US" sz="2300" b="true" i="false" u="none" strike="noStrike">
                <a:solidFill>
                  <a:srgbClr val="000000"/>
                </a:solidFill>
                <a:latin typeface="Gmarket Sans Light"/>
              </a:rPr>
              <a:t>: </a:t>
            </a:r>
            <a:r>
              <a:rPr lang="ko-KR" sz="2300" b="true" i="false" u="none" strike="noStrike">
                <a:solidFill>
                  <a:srgbClr val="000000"/>
                </a:solidFill>
                <a:ea typeface="Gmarket Sans Light"/>
              </a:rPr>
              <a:t>우수자</a:t>
            </a:r>
            <a:r>
              <a:rPr lang="en-US" sz="2300" b="tru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Gmarket Sans Light"/>
              </a:rPr>
              <a:t>영상</a:t>
            </a:r>
            <a:r>
              <a:rPr lang="en-US" sz="2300" b="tru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Gmarket Sans Light"/>
              </a:rPr>
              <a:t>채널에</a:t>
            </a:r>
            <a:r>
              <a:rPr lang="en-US" sz="2300" b="tru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300" b="true" i="false" u="none" strike="noStrike">
                <a:solidFill>
                  <a:srgbClr val="000000"/>
                </a:solidFill>
                <a:ea typeface="Gmarket Sans Light"/>
              </a:rPr>
              <a:t>기재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22000" y="6223000"/>
            <a:ext cx="5689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2.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콘텐츠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제작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방식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24000" y="4394200"/>
            <a:ext cx="67056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 spc="-100">
                <a:solidFill>
                  <a:srgbClr val="000000"/>
                </a:solidFill>
                <a:ea typeface="Gong Gothic Bold"/>
              </a:rPr>
              <a:t>개선</a:t>
            </a:r>
            <a:r>
              <a:rPr lang="en-US" sz="8000" b="false" i="false" u="none" strike="noStrike" spc="-100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8000" b="false" i="false" u="none" strike="noStrike" spc="-100">
                <a:solidFill>
                  <a:srgbClr val="000000"/>
                </a:solidFill>
                <a:ea typeface="Gong Gothic Bold"/>
              </a:rPr>
              <a:t>방안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51900" y="4762500"/>
            <a:ext cx="57912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홍보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: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유튜브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배너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광고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Medium"/>
              </a:rPr>
              <a:t>, SNS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Medium"/>
              </a:rPr>
              <a:t>활용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DF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762000"/>
            <a:ext cx="16764000" cy="876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78600" y="431800"/>
            <a:ext cx="5143500" cy="72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8100000">
            <a:off x="16738600" y="3606800"/>
            <a:ext cx="736600" cy="138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900000">
            <a:off x="406400" y="1778000"/>
            <a:ext cx="1943100" cy="1028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68500" y="5486400"/>
            <a:ext cx="6172200" cy="3517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47300" y="3263900"/>
            <a:ext cx="4965700" cy="6172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900000">
            <a:off x="508000" y="1955800"/>
            <a:ext cx="1879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 spc="-100">
                <a:solidFill>
                  <a:srgbClr val="000000"/>
                </a:solidFill>
                <a:latin typeface="Gong Gothic Medium"/>
              </a:rPr>
              <a:t>02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832100" y="2374900"/>
            <a:ext cx="622300" cy="2311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171700" y="3302000"/>
            <a:ext cx="23114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300" b="false" i="false" u="none" strike="noStrike">
                <a:solidFill>
                  <a:srgbClr val="FFFFFF"/>
                </a:solidFill>
                <a:latin typeface="Gmarket Sans Bold"/>
              </a:rPr>
              <a:t>20-30</a:t>
            </a:r>
            <a:r>
              <a:rPr lang="ko-KR" sz="3300" b="false" i="false" u="none" strike="noStrike">
                <a:solidFill>
                  <a:srgbClr val="FFFFFF"/>
                </a:solidFill>
                <a:ea typeface="Gmarket Sans Bold"/>
              </a:rPr>
              <a:t>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52700" y="1943100"/>
            <a:ext cx="51308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3.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연령별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홍보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59000" y="952500"/>
            <a:ext cx="45593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400" b="false" i="false" u="none" strike="noStrike" spc="-100">
                <a:solidFill>
                  <a:srgbClr val="000000"/>
                </a:solidFill>
                <a:ea typeface="Gong Gothic Bold"/>
              </a:rPr>
              <a:t>개선</a:t>
            </a:r>
            <a:r>
              <a:rPr lang="en-US" sz="5400" b="false" i="false" u="none" strike="noStrike" spc="-100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400" b="false" i="false" u="none" strike="noStrike" spc="-100">
                <a:solidFill>
                  <a:srgbClr val="000000"/>
                </a:solidFill>
                <a:ea typeface="Gong Gothic Bold"/>
              </a:rPr>
              <a:t>방안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82800" y="3987800"/>
            <a:ext cx="57912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Gmarket Sans Light"/>
              </a:rPr>
              <a:t>1)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Light"/>
              </a:rPr>
              <a:t>노후준비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Light"/>
              </a:rPr>
              <a:t>대학생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Light"/>
              </a:rPr>
              <a:t>서포터즈</a:t>
            </a:r>
          </a:p>
          <a:p>
            <a:pPr algn="l" lvl="0">
              <a:lnSpc>
                <a:spcPct val="1244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Gmarket Sans Light"/>
              </a:rPr>
              <a:t>2)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Light"/>
              </a:rPr>
              <a:t>홍보대사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Light"/>
              </a:rPr>
              <a:t>섭외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Light"/>
              </a:rPr>
              <a:t>후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Light"/>
              </a:rPr>
              <a:t>노후준비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Light"/>
              </a:rPr>
              <a:t>홍보</a:t>
            </a:r>
          </a:p>
          <a:p>
            <a:pPr algn="l" lvl="0">
              <a:lnSpc>
                <a:spcPct val="1244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Gmarket Sans Light"/>
              </a:rPr>
              <a:t>예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Light"/>
              </a:rPr>
              <a:t>)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Light"/>
              </a:rPr>
              <a:t>미미미누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Light"/>
              </a:rPr>
              <a:t>기업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Light"/>
              </a:rPr>
              <a:t>탐방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Light"/>
              </a:rPr>
              <a:t>콘텐츠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Light"/>
              </a:rPr>
              <a:t>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58400" y="2489200"/>
            <a:ext cx="5791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Gmarket Sans Light"/>
              </a:rPr>
              <a:t>홍보대사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Light"/>
              </a:rPr>
              <a:t>섭외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Light"/>
              </a:rPr>
              <a:t>후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Light"/>
              </a:rPr>
              <a:t>채널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Light"/>
              </a:rPr>
              <a:t>홍보</a:t>
            </a:r>
          </a:p>
          <a:p>
            <a:pPr algn="l" lvl="0">
              <a:lnSpc>
                <a:spcPct val="1244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Gmarket Sans Light"/>
              </a:rPr>
              <a:t>예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Light"/>
              </a:rPr>
              <a:t>)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Light"/>
              </a:rPr>
              <a:t>임영웅과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Light"/>
              </a:rPr>
              <a:t>함께하는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Light"/>
              </a:rPr>
              <a:t>노후준비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756900" y="977900"/>
            <a:ext cx="584200" cy="2159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121900" y="1841500"/>
            <a:ext cx="21590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100" b="false" i="false" u="none" strike="noStrike">
                <a:solidFill>
                  <a:srgbClr val="FFFFFF"/>
                </a:solidFill>
                <a:latin typeface="Gmarket Sans Bold"/>
              </a:rPr>
              <a:t>40-50</a:t>
            </a:r>
            <a:r>
              <a:rPr lang="ko-KR" sz="3100" b="false" i="false" u="none" strike="noStrike">
                <a:solidFill>
                  <a:srgbClr val="FFFFFF"/>
                </a:solidFill>
                <a:ea typeface="Gmarket Sans Bold"/>
              </a:rPr>
              <a:t>대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DF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762000"/>
            <a:ext cx="16764000" cy="876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78600" y="431800"/>
            <a:ext cx="5143500" cy="72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406400" y="1778000"/>
            <a:ext cx="1943100" cy="1028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64400" y="2933700"/>
            <a:ext cx="3886200" cy="332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61900" y="3962400"/>
            <a:ext cx="2832100" cy="255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670300" y="3975100"/>
            <a:ext cx="2768600" cy="257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71900" y="7874000"/>
            <a:ext cx="10680700" cy="1485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900000">
            <a:off x="508000" y="1955800"/>
            <a:ext cx="1879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 spc="-100">
                <a:solidFill>
                  <a:srgbClr val="000000"/>
                </a:solidFill>
                <a:latin typeface="Gong Gothic Medium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27300" y="1879600"/>
            <a:ext cx="69342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4.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차별화된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콘텐츠</a:t>
            </a:r>
          </a:p>
          <a:p>
            <a:pPr algn="l" lvl="0">
              <a:lnSpc>
                <a:spcPct val="99600"/>
              </a:lnSpc>
            </a:pPr>
            <a:r>
              <a:rPr lang="en-US" sz="3800" b="false" i="false" u="none" strike="noStrike">
                <a:solidFill>
                  <a:srgbClr val="000000"/>
                </a:solidFill>
                <a:latin typeface="Gmarket Sans Medium"/>
              </a:rPr>
              <a:t>: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Medium"/>
              </a:rPr>
              <a:t>국민연금의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Medium"/>
              </a:rPr>
              <a:t>전문성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Medium"/>
              </a:rPr>
              <a:t>활용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40000" y="1092200"/>
            <a:ext cx="42799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100" b="false" i="false" u="none" strike="noStrike" spc="-100">
                <a:solidFill>
                  <a:srgbClr val="000000"/>
                </a:solidFill>
                <a:ea typeface="Gong Gothic Bold"/>
              </a:rPr>
              <a:t>개선</a:t>
            </a:r>
            <a:r>
              <a:rPr lang="en-US" sz="5100" b="false" i="false" u="none" strike="noStrike" spc="-100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100" b="false" i="false" u="none" strike="noStrike" spc="-100">
                <a:solidFill>
                  <a:srgbClr val="000000"/>
                </a:solidFill>
                <a:ea typeface="Gong Gothic Bold"/>
              </a:rPr>
              <a:t>방안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10400" y="6337300"/>
            <a:ext cx="42545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 spc="-100">
                <a:solidFill>
                  <a:srgbClr val="000000"/>
                </a:solidFill>
                <a:ea typeface="Gong Gothic Medium"/>
              </a:rPr>
              <a:t>대한민국</a:t>
            </a:r>
          </a:p>
          <a:p>
            <a:pPr algn="ctr" lvl="0">
              <a:lnSpc>
                <a:spcPct val="99600"/>
              </a:lnSpc>
            </a:pPr>
            <a:r>
              <a:rPr lang="ko-KR" sz="4000" b="false" i="false" u="none" strike="noStrike" spc="-100">
                <a:solidFill>
                  <a:srgbClr val="000000"/>
                </a:solidFill>
                <a:ea typeface="Gong Gothic Medium"/>
              </a:rPr>
              <a:t>국민연금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71800" y="8064500"/>
            <a:ext cx="123444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 spc="-100">
                <a:solidFill>
                  <a:srgbClr val="FFFFFF"/>
                </a:solidFill>
                <a:ea typeface="Gong Gothic Medium"/>
              </a:rPr>
              <a:t>모두의</a:t>
            </a:r>
            <a:r>
              <a:rPr lang="en-US" sz="4000" b="false" i="false" u="none" strike="noStrike" spc="-100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4000" b="false" i="false" u="none" strike="noStrike" spc="-100">
                <a:solidFill>
                  <a:srgbClr val="FFFFFF"/>
                </a:solidFill>
                <a:ea typeface="Gong Gothic Medium"/>
              </a:rPr>
              <a:t>주목을</a:t>
            </a:r>
            <a:r>
              <a:rPr lang="en-US" sz="4000" b="false" i="false" u="none" strike="noStrike" spc="-100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4000" b="false" i="false" u="none" strike="noStrike" spc="-100">
                <a:solidFill>
                  <a:srgbClr val="FFFFFF"/>
                </a:solidFill>
                <a:ea typeface="Gong Gothic Medium"/>
              </a:rPr>
              <a:t>받는</a:t>
            </a:r>
            <a:r>
              <a:rPr lang="en-US" sz="4000" b="false" i="false" u="none" strike="noStrike" spc="-100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4000" b="false" i="false" u="none" strike="noStrike" spc="-100">
                <a:solidFill>
                  <a:srgbClr val="FFFFFF"/>
                </a:solidFill>
                <a:ea typeface="Gong Gothic Medium"/>
              </a:rPr>
              <a:t>세계</a:t>
            </a:r>
            <a:r>
              <a:rPr lang="en-US" sz="4000" b="false" i="false" u="none" strike="noStrike" spc="-100">
                <a:solidFill>
                  <a:srgbClr val="FFFFFF"/>
                </a:solidFill>
                <a:latin typeface="Gong Gothic Medium"/>
              </a:rPr>
              <a:t> 3</a:t>
            </a:r>
            <a:r>
              <a:rPr lang="ko-KR" sz="4000" b="false" i="false" u="none" strike="noStrike" spc="-100">
                <a:solidFill>
                  <a:srgbClr val="FFFFFF"/>
                </a:solidFill>
                <a:ea typeface="Gong Gothic Medium"/>
              </a:rPr>
              <a:t>위</a:t>
            </a:r>
            <a:r>
              <a:rPr lang="en-US" sz="4000" b="false" i="false" u="none" strike="noStrike" spc="-100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4000" b="false" i="false" u="none" strike="noStrike" spc="-100">
                <a:solidFill>
                  <a:srgbClr val="FFFFFF"/>
                </a:solidFill>
                <a:ea typeface="Gong Gothic Medium"/>
              </a:rPr>
              <a:t>국민연금의</a:t>
            </a:r>
            <a:r>
              <a:rPr lang="en-US" sz="4000" b="false" i="false" u="none" strike="noStrike" spc="-100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4000" b="false" i="false" u="none" strike="noStrike" spc="-100">
                <a:solidFill>
                  <a:srgbClr val="FFFFFF"/>
                </a:solidFill>
                <a:ea typeface="Gong Gothic Medium"/>
              </a:rPr>
              <a:t>결정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DF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762000"/>
            <a:ext cx="16764000" cy="876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78600" y="431800"/>
            <a:ext cx="5143500" cy="72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406400" y="1778000"/>
            <a:ext cx="1943100" cy="1028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18400" y="3035300"/>
            <a:ext cx="8432800" cy="499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0" y="3187700"/>
            <a:ext cx="7213600" cy="461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79800" y="4267200"/>
            <a:ext cx="3073400" cy="3759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900000">
            <a:off x="508000" y="1955800"/>
            <a:ext cx="1879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 spc="-100">
                <a:solidFill>
                  <a:srgbClr val="000000"/>
                </a:solidFill>
                <a:latin typeface="Gong Gothic Medium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27300" y="1879600"/>
            <a:ext cx="69342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4.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차별화된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콘텐츠</a:t>
            </a:r>
          </a:p>
          <a:p>
            <a:pPr algn="l" lvl="0">
              <a:lnSpc>
                <a:spcPct val="99600"/>
              </a:lnSpc>
            </a:pPr>
            <a:r>
              <a:rPr lang="en-US" sz="3800" b="false" i="false" u="none" strike="noStrike">
                <a:solidFill>
                  <a:srgbClr val="000000"/>
                </a:solidFill>
                <a:latin typeface="Gmarket Sans Medium"/>
              </a:rPr>
              <a:t>: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Medium"/>
              </a:rPr>
              <a:t>국민연금의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Medium"/>
              </a:rPr>
              <a:t>전문성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Medium"/>
              </a:rPr>
              <a:t>활용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40000" y="1092200"/>
            <a:ext cx="42799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100" b="false" i="false" u="none" strike="noStrike" spc="-100">
                <a:solidFill>
                  <a:srgbClr val="000000"/>
                </a:solidFill>
                <a:ea typeface="Gong Gothic Bold"/>
              </a:rPr>
              <a:t>개선</a:t>
            </a:r>
            <a:r>
              <a:rPr lang="en-US" sz="5100" b="false" i="false" u="none" strike="noStrike" spc="-100">
                <a:solidFill>
                  <a:srgbClr val="000000"/>
                </a:solidFill>
                <a:latin typeface="Gong Gothic Bold"/>
              </a:rPr>
              <a:t> </a:t>
            </a:r>
            <a:r>
              <a:rPr lang="ko-KR" sz="5100" b="false" i="false" u="none" strike="noStrike" spc="-100">
                <a:solidFill>
                  <a:srgbClr val="000000"/>
                </a:solidFill>
                <a:ea typeface="Gong Gothic Bold"/>
              </a:rPr>
              <a:t>방안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21100" y="8534400"/>
            <a:ext cx="124460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채널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성장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&amp;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노후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준비를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위한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투자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가이드라인</a:t>
            </a:r>
            <a:r>
              <a:rPr lang="en-US" sz="38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Gmarket Sans Bold"/>
              </a:rPr>
              <a:t>제공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DF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762000"/>
            <a:ext cx="16764000" cy="876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78600" y="431800"/>
            <a:ext cx="5143500" cy="72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87500" y="3035300"/>
            <a:ext cx="151130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0" y="3721100"/>
            <a:ext cx="3670300" cy="513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20200" y="3721100"/>
            <a:ext cx="3670300" cy="513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372100" y="3721100"/>
            <a:ext cx="3670300" cy="5130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11300" y="3721100"/>
            <a:ext cx="3670300" cy="5130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728700" y="4292600"/>
            <a:ext cx="2324100" cy="2006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236700" y="4813300"/>
            <a:ext cx="1320800" cy="132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94900" y="4241800"/>
            <a:ext cx="2095500" cy="209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363200" y="4635500"/>
            <a:ext cx="1206500" cy="1206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248400" y="4368800"/>
            <a:ext cx="1905000" cy="1905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527800" y="4673600"/>
            <a:ext cx="1320800" cy="132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273300" y="4229100"/>
            <a:ext cx="2095500" cy="2095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67000" y="4622800"/>
            <a:ext cx="1206500" cy="1206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296900" y="3924300"/>
            <a:ext cx="609600" cy="609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436100" y="3911600"/>
            <a:ext cx="609600" cy="609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588000" y="3924300"/>
            <a:ext cx="609600" cy="609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39900" y="3898900"/>
            <a:ext cx="609600" cy="609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900000">
            <a:off x="406400" y="1778000"/>
            <a:ext cx="1943100" cy="1028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3004800" y="6934200"/>
            <a:ext cx="3759200" cy="105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Gmarket Sans Bold"/>
              </a:rPr>
              <a:t>40-50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Bold"/>
              </a:rPr>
              <a:t>대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Gmarket Sans Bold"/>
              </a:rPr>
              <a:t>노후준비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Bold"/>
              </a:rPr>
              <a:t>지식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Bold"/>
              </a:rPr>
              <a:t>강화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08000" y="4013200"/>
            <a:ext cx="762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Bold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82100" y="6921500"/>
            <a:ext cx="3759200" cy="105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Gmarket Sans Bold"/>
              </a:rPr>
              <a:t>20-30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Bold"/>
              </a:rPr>
              <a:t>대</a:t>
            </a:r>
          </a:p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Gmarket Sans Bold"/>
              </a:rPr>
              <a:t>노후준비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Bold"/>
              </a:rPr>
              <a:t>인식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Bold"/>
              </a:rPr>
              <a:t>증대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34500" y="4000500"/>
            <a:ext cx="762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Bold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346700" y="7137400"/>
            <a:ext cx="3759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Gmarket Sans Bold"/>
              </a:rPr>
              <a:t>채널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Bold"/>
              </a:rPr>
              <a:t>인지도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Bold"/>
              </a:rPr>
              <a:t>상승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486400" y="4013200"/>
            <a:ext cx="762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73200" y="7137400"/>
            <a:ext cx="37592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Gmarket Sans Bold"/>
              </a:rPr>
              <a:t>조회수</a:t>
            </a:r>
            <a:r>
              <a:rPr lang="en-US" sz="3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Gmarket Sans Bold"/>
              </a:rPr>
              <a:t>증가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38300" y="3987800"/>
            <a:ext cx="762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Bold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-685800" y="1473200"/>
            <a:ext cx="195072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 spc="-100">
                <a:solidFill>
                  <a:srgbClr val="000000"/>
                </a:solidFill>
                <a:ea typeface="Gong Gothic Bold"/>
              </a:rPr>
              <a:t>기대효과</a:t>
            </a:r>
          </a:p>
        </p:txBody>
      </p:sp>
      <p:sp>
        <p:nvSpPr>
          <p:cNvPr name="TextBox 31" id="31"/>
          <p:cNvSpPr txBox="true"/>
          <p:nvPr/>
        </p:nvSpPr>
        <p:spPr>
          <a:xfrm rot="900000">
            <a:off x="508000" y="1955800"/>
            <a:ext cx="18796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 spc="-100">
                <a:solidFill>
                  <a:srgbClr val="000000"/>
                </a:solidFill>
                <a:latin typeface="Gong Gothic Medium"/>
              </a:rPr>
              <a:t>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